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ea typeface="微软雅黑" panose="020B0503020204020204" pitchFamily="34" charset="-122"/>
                <a:cs typeface="Times New Roman" panose="02020603050405020304" pitchFamily="18" charset="0"/>
              </a:rPr>
              <a:t>基础训练   </a:t>
            </a:r>
            <a:r>
              <a:rPr lang="en-US" altLang="zh-CN" sz="4800" b="0" dirty="0" smtClean="0">
                <a:solidFill>
                  <a:srgbClr val="000000"/>
                </a:solidFill>
                <a:ea typeface="微软雅黑" panose="020B0503020204020204" pitchFamily="34" charset="-122"/>
                <a:cs typeface="Times New Roman" panose="02020603050405020304" pitchFamily="18" charset="0"/>
              </a:rPr>
              <a:t>6</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315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词义猜测题。根据第三段</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For example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if your room is really dirty and you can’t finish cleaning it on that day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you have to finish it on the next day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along with something else you have to do. That isn’t easy.</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可知，在其他时候做家务并不容易，所以</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tough</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指的是</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困难的</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399039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36179" y="908720"/>
            <a:ext cx="492443" cy="646331"/>
          </a:xfrm>
          <a:prstGeom prst="rect">
            <a:avLst/>
          </a:prstGeom>
        </p:spPr>
        <p:txBody>
          <a:bodyPr wrap="none">
            <a:spAutoFit/>
          </a:bodyPr>
          <a:lstStyle/>
          <a:p>
            <a:r>
              <a:rPr lang="en-US" altLang="zh-CN" sz="3600"/>
              <a:t>B</a:t>
            </a:r>
            <a:endParaRPr lang="zh-CN" altLang="en-US"/>
          </a:p>
        </p:txBody>
      </p:sp>
      <p:sp>
        <p:nvSpPr>
          <p:cNvPr id="3" name="内容占位符 2"/>
          <p:cNvSpPr>
            <a:spLocks noGrp="1"/>
          </p:cNvSpPr>
          <p:nvPr>
            <p:ph idx="1"/>
          </p:nvPr>
        </p:nvSpPr>
        <p:spPr>
          <a:xfrm>
            <a:off x="360854" y="746120"/>
            <a:ext cx="11485848" cy="4142160"/>
          </a:xfrm>
        </p:spPr>
        <p:txBody>
          <a:bodyPr/>
          <a:lstStyle/>
          <a:p>
            <a:pPr hangingPunct="0">
              <a:spcAft>
                <a:spcPts val="0"/>
              </a:spcAft>
              <a:tabLst>
                <a:tab pos="585089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is true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get up at half past six every 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Rules help them be clean and be on time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are four people in the writer’s family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eat dinner at 6</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66158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315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推理判断题。根据第二段</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Clean your rooms every other day. Be ready for dinner at 7</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 p.m.</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和第四段</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Mum makes these rules because she loves us a lot. She wants us to learn how to be on time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be clean and tidy and be polite.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可知，规则帮助孩子们保持整洁和守时。故选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606616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167375" y="919087"/>
            <a:ext cx="518091" cy="646331"/>
          </a:xfrm>
          <a:prstGeom prst="rect">
            <a:avLst/>
          </a:prstGeom>
        </p:spPr>
        <p:txBody>
          <a:bodyPr wrap="none">
            <a:spAutoFit/>
          </a:bodyPr>
          <a:lstStyle/>
          <a:p>
            <a:r>
              <a:rPr lang="en-US" altLang="zh-CN" sz="3600">
                <a:cs typeface="Times New Roman" panose="02020603050405020304" pitchFamily="18" charset="0"/>
              </a:rPr>
              <a:t>D</a:t>
            </a:r>
            <a:endParaRPr lang="zh-CN" altLang="en-US"/>
          </a:p>
        </p:txBody>
      </p:sp>
      <p:sp>
        <p:nvSpPr>
          <p:cNvPr id="3" name="内容占位符 2"/>
          <p:cNvSpPr>
            <a:spLocks noGrp="1"/>
          </p:cNvSpPr>
          <p:nvPr>
            <p:ph idx="1"/>
          </p:nvPr>
        </p:nvSpPr>
        <p:spPr>
          <a:xfrm>
            <a:off x="360854" y="746120"/>
            <a:ext cx="11485848" cy="4973156"/>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标</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题归</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纳</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be the best title for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housework for parents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we have to prepare for school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reason the rules make us happy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new family rules made for us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中考新考法-4.eps" descr="id:2147500358;FounderCES"/>
          <p:cNvPicPr/>
          <p:nvPr/>
        </p:nvPicPr>
        <p:blipFill>
          <a:blip r:embed="rId2"/>
          <a:stretch>
            <a:fillRect/>
          </a:stretch>
        </p:blipFill>
        <p:spPr>
          <a:xfrm>
            <a:off x="2672730" y="927770"/>
            <a:ext cx="4824536" cy="615095"/>
          </a:xfrm>
          <a:prstGeom prst="rect">
            <a:avLst/>
          </a:prstGeom>
        </p:spPr>
      </p:pic>
    </p:spTree>
    <p:extLst>
      <p:ext uri="{BB962C8B-B14F-4D97-AF65-F5344CB8AC3E}">
        <p14:creationId xmlns:p14="http://schemas.microsoft.com/office/powerpoint/2010/main" val="3826066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016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标题归纳题。根据全文内容可知，文章主要讲述了母亲为孩子们制定新家庭规则的过程、内容及其意义。故选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300254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47158"/>
            <a:ext cx="11567000" cy="4498066"/>
          </a:xfrm>
          <a:prstGeom prst="rect">
            <a:avLst/>
          </a:prstGeom>
        </p:spPr>
      </p:pic>
      <p:sp>
        <p:nvSpPr>
          <p:cNvPr id="2" name="内容占位符 1"/>
          <p:cNvSpPr>
            <a:spLocks noGrp="1"/>
          </p:cNvSpPr>
          <p:nvPr>
            <p:ph idx="1"/>
          </p:nvPr>
        </p:nvSpPr>
        <p:spPr>
          <a:xfrm>
            <a:off x="360854" y="836712"/>
            <a:ext cx="11485848" cy="4670509"/>
          </a:xfrm>
        </p:spPr>
        <p:txBody>
          <a:bodyPr/>
          <a:lstStyle/>
          <a:p>
            <a:pPr hangingPunct="0">
              <a:lnSpc>
                <a:spcPct val="100000"/>
              </a:lnSpc>
              <a:spcAft>
                <a:spcPts val="0"/>
              </a:spcAft>
            </a:pPr>
            <a:endParaRPr lang="en-US" altLang="zh-CN" sz="3500" smtClean="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3500" smtClean="0">
                <a:latin typeface="Times New Roman" panose="02020603050405020304" pitchFamily="18" charset="0"/>
                <a:ea typeface="宋体" panose="02010600030101010101" pitchFamily="2" charset="-122"/>
                <a:cs typeface="Times New Roman" panose="02020603050405020304" pitchFamily="18" charset="0"/>
              </a:rPr>
              <a:t>For </a:t>
            </a:r>
            <a:r>
              <a:rPr lang="en-US" altLang="zh-CN" sz="3500">
                <a:latin typeface="Times New Roman" panose="02020603050405020304" pitchFamily="18" charset="0"/>
                <a:ea typeface="宋体" panose="02010600030101010101" pitchFamily="2" charset="-122"/>
                <a:cs typeface="Times New Roman" panose="02020603050405020304" pitchFamily="18" charset="0"/>
              </a:rPr>
              <a:t>example</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latin typeface="Times New Roman" panose="02020603050405020304" pitchFamily="18" charset="0"/>
                <a:ea typeface="宋体" panose="02010600030101010101" pitchFamily="2" charset="-122"/>
                <a:cs typeface="Times New Roman" panose="02020603050405020304" pitchFamily="18" charset="0"/>
              </a:rPr>
              <a:t> if your room is really dirty and you can’t finish cleaning it on that day</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latin typeface="Times New Roman" panose="02020603050405020304" pitchFamily="18" charset="0"/>
                <a:ea typeface="宋体" panose="02010600030101010101" pitchFamily="2" charset="-122"/>
                <a:cs typeface="Times New Roman" panose="02020603050405020304" pitchFamily="18" charset="0"/>
              </a:rPr>
              <a:t> you have to finish it on the next day</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latin typeface="Times New Roman" panose="02020603050405020304" pitchFamily="18" charset="0"/>
                <a:ea typeface="宋体" panose="02010600030101010101" pitchFamily="2" charset="-122"/>
                <a:cs typeface="Times New Roman" panose="02020603050405020304" pitchFamily="18" charset="0"/>
              </a:rPr>
              <a:t> along with something else you have to do. </a:t>
            </a:r>
            <a:endParaRPr lang="zh-CN" altLang="zh-CN" sz="35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350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z="3500" smtClean="0">
                <a:latin typeface="Times New Roman" panose="02020603050405020304" pitchFamily="18" charset="0"/>
                <a:ea typeface="楷体" panose="02010609060101010101" pitchFamily="49" charset="-122"/>
                <a:cs typeface="Times New Roman" panose="02020603050405020304" pitchFamily="18" charset="0"/>
              </a:rPr>
              <a:t>例</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如</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如果你的房间真的很脏</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你不能在当天完成清洁</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有你必须做的其他事情</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你必须在第二天完成它。</a:t>
            </a:r>
            <a:endParaRPr lang="zh-CN" altLang="zh-CN" sz="35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译文.eps" descr="id:2147487336;FounderCES"/>
          <p:cNvPicPr/>
          <p:nvPr/>
        </p:nvPicPr>
        <p:blipFill>
          <a:blip r:embed="rId3"/>
          <a:stretch>
            <a:fillRect/>
          </a:stretch>
        </p:blipFill>
        <p:spPr>
          <a:xfrm>
            <a:off x="478582" y="4086480"/>
            <a:ext cx="1224136" cy="378439"/>
          </a:xfrm>
          <a:prstGeom prst="rect">
            <a:avLst/>
          </a:prstGeom>
        </p:spPr>
      </p:pic>
      <p:pic>
        <p:nvPicPr>
          <p:cNvPr id="8" name="图片 7"/>
          <p:cNvPicPr>
            <a:picLocks noChangeAspect="1"/>
          </p:cNvPicPr>
          <p:nvPr/>
        </p:nvPicPr>
        <p:blipFill>
          <a:blip r:embed="rId4"/>
          <a:stretch>
            <a:fillRect/>
          </a:stretch>
        </p:blipFill>
        <p:spPr>
          <a:xfrm>
            <a:off x="364633" y="898420"/>
            <a:ext cx="2850254" cy="553993"/>
          </a:xfrm>
          <a:prstGeom prst="rect">
            <a:avLst/>
          </a:prstGeom>
        </p:spPr>
      </p:pic>
    </p:spTree>
    <p:extLst>
      <p:ext uri="{BB962C8B-B14F-4D97-AF65-F5344CB8AC3E}">
        <p14:creationId xmlns:p14="http://schemas.microsoft.com/office/powerpoint/2010/main" val="5876439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72102"/>
            <a:ext cx="11567000" cy="2600914"/>
          </a:xfrm>
          <a:prstGeom prst="rect">
            <a:avLst/>
          </a:prstGeom>
        </p:spPr>
      </p:pic>
      <p:pic>
        <p:nvPicPr>
          <p:cNvPr id="4" name="分析.eps" descr="id:2147487343;FounderCES"/>
          <p:cNvPicPr/>
          <p:nvPr/>
        </p:nvPicPr>
        <p:blipFill>
          <a:blip r:embed="rId3"/>
          <a:stretch>
            <a:fillRect/>
          </a:stretch>
        </p:blipFill>
        <p:spPr>
          <a:xfrm>
            <a:off x="498522" y="1124744"/>
            <a:ext cx="1250325" cy="386536"/>
          </a:xfrm>
          <a:prstGeom prst="rect">
            <a:avLst/>
          </a:prstGeom>
        </p:spPr>
      </p:pic>
      <p:sp>
        <p:nvSpPr>
          <p:cNvPr id="7" name="内容占位符 1"/>
          <p:cNvSpPr txBox="1">
            <a:spLocks/>
          </p:cNvSpPr>
          <p:nvPr/>
        </p:nvSpPr>
        <p:spPr bwMode="auto">
          <a:xfrm>
            <a:off x="360854" y="876826"/>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本</a:t>
            </a:r>
            <a:r>
              <a:rPr lang="zh-CN" altLang="zh-CN">
                <a:latin typeface="Times New Roman" panose="02020603050405020304" pitchFamily="18" charset="0"/>
                <a:ea typeface="宋体" panose="02010600030101010101" pitchFamily="2" charset="-122"/>
                <a:cs typeface="Times New Roman" panose="02020603050405020304" pitchFamily="18" charset="0"/>
              </a:rPr>
              <a:t>句是主从复合句。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if</a:t>
            </a:r>
            <a:r>
              <a:rPr lang="zh-CN" altLang="zh-CN">
                <a:latin typeface="Times New Roman" panose="02020603050405020304" pitchFamily="18" charset="0"/>
                <a:ea typeface="宋体" panose="02010600030101010101" pitchFamily="2" charset="-122"/>
                <a:cs typeface="Times New Roman" panose="02020603050405020304" pitchFamily="18" charset="0"/>
              </a:rPr>
              <a:t>意为</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如果</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，引导条件状语从句；</a:t>
            </a:r>
            <a:r>
              <a:rPr lang="en-US" altLang="zh-CN">
                <a:latin typeface="Times New Roman" panose="02020603050405020304" pitchFamily="18" charset="0"/>
                <a:ea typeface="宋体" panose="02010600030101010101" pitchFamily="2" charset="-122"/>
                <a:cs typeface="Times New Roman" panose="02020603050405020304" pitchFamily="18" charset="0"/>
              </a:rPr>
              <a:t>you have to do </a:t>
            </a:r>
            <a:r>
              <a:rPr lang="zh-CN" altLang="zh-CN">
                <a:latin typeface="Times New Roman" panose="02020603050405020304" pitchFamily="18" charset="0"/>
                <a:ea typeface="宋体" panose="02010600030101010101" pitchFamily="2" charset="-122"/>
                <a:cs typeface="Times New Roman" panose="02020603050405020304" pitchFamily="18" charset="0"/>
              </a:rPr>
              <a:t>是定语从句，修饰先行词</a:t>
            </a:r>
            <a:r>
              <a:rPr lang="en-US" altLang="zh-CN">
                <a:latin typeface="Times New Roman" panose="02020603050405020304" pitchFamily="18" charset="0"/>
                <a:ea typeface="宋体" panose="02010600030101010101" pitchFamily="2" charset="-122"/>
                <a:cs typeface="Times New Roman" panose="02020603050405020304" pitchFamily="18" charset="0"/>
              </a:rPr>
              <a:t>something else</a:t>
            </a:r>
            <a:r>
              <a:rPr lang="zh-CN" altLang="zh-CN">
                <a:latin typeface="Times New Roman" panose="02020603050405020304" pitchFamily="18" charset="0"/>
                <a:ea typeface="宋体" panose="02010600030101010101" pitchFamily="2" charset="-122"/>
                <a:cs typeface="Times New Roman" panose="02020603050405020304" pitchFamily="18" charset="0"/>
              </a:rPr>
              <a:t>，省略了在从句中作宾语的关系词</a:t>
            </a:r>
            <a:r>
              <a:rPr lang="en-US" altLang="zh-CN">
                <a:latin typeface="Times New Roman" panose="02020603050405020304" pitchFamily="18" charset="0"/>
                <a:ea typeface="宋体" panose="02010600030101010101" pitchFamily="2" charset="-122"/>
                <a:cs typeface="Times New Roman" panose="02020603050405020304" pitchFamily="18" charset="0"/>
              </a:rPr>
              <a:t>that</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990597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0854" y="889670"/>
            <a:ext cx="11485848" cy="1542188"/>
          </a:xfrm>
          <a:prstGeom prst="rect">
            <a:avLst/>
          </a:prstGeom>
        </p:spPr>
      </p:pic>
      <p:pic>
        <p:nvPicPr>
          <p:cNvPr id="5" name="图片 4"/>
          <p:cNvPicPr>
            <a:picLocks noChangeAspect="1"/>
          </p:cNvPicPr>
          <p:nvPr/>
        </p:nvPicPr>
        <p:blipFill>
          <a:blip r:embed="rId3"/>
          <a:stretch>
            <a:fillRect/>
          </a:stretch>
        </p:blipFill>
        <p:spPr>
          <a:xfrm>
            <a:off x="406574" y="2546050"/>
            <a:ext cx="3024336" cy="790377"/>
          </a:xfrm>
          <a:prstGeom prst="rect">
            <a:avLst/>
          </a:prstGeom>
        </p:spPr>
      </p:pic>
      <p:sp>
        <p:nvSpPr>
          <p:cNvPr id="6" name="内容占位符 1"/>
          <p:cNvSpPr txBox="1">
            <a:spLocks/>
          </p:cNvSpPr>
          <p:nvPr/>
        </p:nvSpPr>
        <p:spPr bwMode="auto">
          <a:xfrm>
            <a:off x="360854" y="2546050"/>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a:t>
            </a:r>
            <a:r>
              <a:rPr lang="zh-CN" altLang="zh-CN">
                <a:latin typeface="Times New Roman" panose="02020603050405020304" pitchFamily="18" charset="0"/>
                <a:ea typeface="楷体" panose="02010609060101010101" pitchFamily="49" charset="-122"/>
                <a:cs typeface="Times New Roman" panose="02020603050405020304" pitchFamily="18" charset="0"/>
              </a:rPr>
              <a:t>文通过讲述一位母亲为孩子们制定家庭规则的故事</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强调了家庭规则的重要性</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并展示了这些规则如何帮助孩子们养成良好的习惯和责任感。</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6311230" y="5040245"/>
            <a:ext cx="5535472"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浙江杭州西湖区调研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91873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24744"/>
            <a:ext cx="11485848" cy="3311163"/>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Family rules help children learn what is and isn’t OK in the family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Following them can help children learn to follow rules in other places, so it’s not good to make rules too late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Good family rules are easy for children to understand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700876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04153"/>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day, on the way home from school, my mum tells me she is going to make some new rules for me, also for my brothers and sister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Before this, we know she wants us to be good, but we really don’t have any rules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Well, Mum cares about that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Sunday she starts giving us some new rules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Clean your rooms every other 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ready for dinner at 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 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987491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3156"/>
          </a:xfrm>
        </p:spPr>
        <p:txBody>
          <a:bodyPr/>
          <a:lstStyle/>
          <a:p>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means sitting at the table with clean hands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If Mum is having a meeting in the house, be quiet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means turning down the music and the TV</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ready for bed at 9</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get up at 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prepare for school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Take out the rubbish on Monday morning before going to school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Clean the bathroom on Friday</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147049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2160"/>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Following these rules isn’t too hard, and sometimes it’s even fun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in other times, it can be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tough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example, if your room is really dirty and you can’t finish cleaning it on that day, you have to finish it on the next day, along with something else you have to do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isn’t easy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482629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2160"/>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Mum makes these rules because she loves us a lot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wants us to learn how to be on time, be clean and tidy and be polite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 day, we try to follow her rules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These rules help make our family warm and happy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feel lucky to grow up in such a family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68613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36179" y="908720"/>
            <a:ext cx="518091" cy="646331"/>
          </a:xfrm>
          <a:prstGeom prst="rect">
            <a:avLst/>
          </a:prstGeom>
        </p:spPr>
        <p:txBody>
          <a:bodyPr wrap="none">
            <a:spAutoFit/>
          </a:bodyPr>
          <a:lstStyle/>
          <a:p>
            <a:r>
              <a:rPr lang="en-US" altLang="zh-CN" sz="3600">
                <a:cs typeface="Times New Roman" panose="02020603050405020304" pitchFamily="18" charset="0"/>
              </a:rPr>
              <a:t>D</a:t>
            </a:r>
            <a:endParaRPr lang="zh-CN" altLang="en-US"/>
          </a:p>
        </p:txBody>
      </p:sp>
      <p:sp>
        <p:nvSpPr>
          <p:cNvPr id="3" name="内容占位符 2"/>
          <p:cNvSpPr>
            <a:spLocks noGrp="1"/>
          </p:cNvSpPr>
          <p:nvPr>
            <p:ph idx="1"/>
          </p:nvPr>
        </p:nvSpPr>
        <p:spPr>
          <a:xfrm>
            <a:off x="360854" y="746120"/>
            <a:ext cx="11485848" cy="4142160"/>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should the children do on Friday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a family meeting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 after their sisters and brothers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Take out the rubbish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Clean the bathroom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360854" y="4869160"/>
            <a:ext cx="114858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Clean the bathroom on Friday.</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可知，孩子们在周五需要打扫浴室。故选</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7002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36179" y="908720"/>
            <a:ext cx="518091" cy="646331"/>
          </a:xfrm>
          <a:prstGeom prst="rect">
            <a:avLst/>
          </a:prstGeom>
        </p:spPr>
        <p:txBody>
          <a:bodyPr wrap="none">
            <a:spAutoFit/>
          </a:bodyPr>
          <a:lstStyle/>
          <a:p>
            <a:r>
              <a:rPr lang="en-US" altLang="zh-CN" sz="3600">
                <a:cs typeface="Times New Roman" panose="02020603050405020304" pitchFamily="18" charset="0"/>
              </a:rPr>
              <a:t>A</a:t>
            </a:r>
            <a:endParaRPr lang="zh-CN" altLang="en-US"/>
          </a:p>
        </p:txBody>
      </p:sp>
      <p:sp>
        <p:nvSpPr>
          <p:cNvPr id="5" name="内容占位符 4"/>
          <p:cNvSpPr>
            <a:spLocks noGrp="1"/>
          </p:cNvSpPr>
          <p:nvPr>
            <p:ph idx="1"/>
          </p:nvPr>
        </p:nvSpPr>
        <p:spPr>
          <a:xfrm>
            <a:off x="360854" y="746120"/>
            <a:ext cx="11485848" cy="3311163"/>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tough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Difficult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Interesting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Relaxing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Boring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61859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835</TotalTime>
  <Words>726</Words>
  <Application>Microsoft Office PowerPoint</Application>
  <PresentationFormat>自定义</PresentationFormat>
  <Paragraphs>39</Paragraphs>
  <Slides>16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16</vt:i4>
      </vt:variant>
    </vt:vector>
  </HeadingPairs>
  <TitlesOfParts>
    <vt:vector size="24"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485</cp:revision>
  <dcterms:created xsi:type="dcterms:W3CDTF">2020-11-06T05:24:00Z</dcterms:created>
  <dcterms:modified xsi:type="dcterms:W3CDTF">2025-09-13T05:49:49Z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